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8" r:id="rId3"/>
    <p:sldId id="262" r:id="rId4"/>
    <p:sldId id="274" r:id="rId5"/>
    <p:sldId id="273" r:id="rId6"/>
    <p:sldId id="265" r:id="rId7"/>
    <p:sldId id="260" r:id="rId8"/>
    <p:sldId id="275" r:id="rId9"/>
    <p:sldId id="26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60"/>
  </p:normalViewPr>
  <p:slideViewPr>
    <p:cSldViewPr snapToGrid="0">
      <p:cViewPr varScale="1">
        <p:scale>
          <a:sx n="114" d="100"/>
          <a:sy n="114" d="100"/>
        </p:scale>
        <p:origin x="468"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FBAB251-ACCC-4A0F-B3B1-F5165A8CA51B}" type="datetimeFigureOut">
              <a:rPr lang="en-US" smtClean="0"/>
              <a:t>3/25/2020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DDCA51-9BBF-45B5-9354-1521308CFD6C}" type="slidenum">
              <a:rPr lang="en-US" smtClean="0"/>
              <a:t>‹#›</a:t>
            </a:fld>
            <a:endParaRPr lang="en-US"/>
          </a:p>
        </p:txBody>
      </p:sp>
    </p:spTree>
    <p:extLst>
      <p:ext uri="{BB962C8B-B14F-4D97-AF65-F5344CB8AC3E}">
        <p14:creationId xmlns:p14="http://schemas.microsoft.com/office/powerpoint/2010/main" val="150255187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BAB251-ACCC-4A0F-B3B1-F5165A8CA51B}"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DCA51-9BBF-45B5-9354-1521308CFD6C}" type="slidenum">
              <a:rPr lang="en-US" smtClean="0"/>
              <a:t>‹#›</a:t>
            </a:fld>
            <a:endParaRPr lang="en-US"/>
          </a:p>
        </p:txBody>
      </p:sp>
    </p:spTree>
    <p:extLst>
      <p:ext uri="{BB962C8B-B14F-4D97-AF65-F5344CB8AC3E}">
        <p14:creationId xmlns:p14="http://schemas.microsoft.com/office/powerpoint/2010/main" val="9911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BAB251-ACCC-4A0F-B3B1-F5165A8CA51B}"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DCA51-9BBF-45B5-9354-1521308CFD6C}" type="slidenum">
              <a:rPr lang="en-US" smtClean="0"/>
              <a:t>‹#›</a:t>
            </a:fld>
            <a:endParaRPr lang="en-US"/>
          </a:p>
        </p:txBody>
      </p:sp>
    </p:spTree>
    <p:extLst>
      <p:ext uri="{BB962C8B-B14F-4D97-AF65-F5344CB8AC3E}">
        <p14:creationId xmlns:p14="http://schemas.microsoft.com/office/powerpoint/2010/main" val="2532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BAB251-ACCC-4A0F-B3B1-F5165A8CA51B}" type="datetimeFigureOut">
              <a:rPr lang="en-US" smtClean="0"/>
              <a:t>3/25/2020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DDCA51-9BBF-45B5-9354-1521308CFD6C}" type="slidenum">
              <a:rPr lang="en-US" smtClean="0"/>
              <a:t>‹#›</a:t>
            </a:fld>
            <a:endParaRPr lang="en-US"/>
          </a:p>
        </p:txBody>
      </p:sp>
    </p:spTree>
    <p:extLst>
      <p:ext uri="{BB962C8B-B14F-4D97-AF65-F5344CB8AC3E}">
        <p14:creationId xmlns:p14="http://schemas.microsoft.com/office/powerpoint/2010/main" val="2034091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AFBAB251-ACCC-4A0F-B3B1-F5165A8CA51B}" type="datetimeFigureOut">
              <a:rPr lang="en-US" smtClean="0"/>
              <a:t>3/25/2020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DDCA51-9BBF-45B5-9354-1521308CFD6C}" type="slidenum">
              <a:rPr lang="en-US" smtClean="0"/>
              <a:t>‹#›</a:t>
            </a:fld>
            <a:endParaRPr lang="en-US"/>
          </a:p>
        </p:txBody>
      </p:sp>
    </p:spTree>
    <p:extLst>
      <p:ext uri="{BB962C8B-B14F-4D97-AF65-F5344CB8AC3E}">
        <p14:creationId xmlns:p14="http://schemas.microsoft.com/office/powerpoint/2010/main" val="20175691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FBAB251-ACCC-4A0F-B3B1-F5165A8CA51B}" type="datetimeFigureOut">
              <a:rPr lang="en-US" smtClean="0"/>
              <a:t>3/25/2020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1DDCA51-9BBF-45B5-9354-1521308CFD6C}" type="slidenum">
              <a:rPr lang="en-US" smtClean="0"/>
              <a:t>‹#›</a:t>
            </a:fld>
            <a:endParaRPr lang="en-US"/>
          </a:p>
        </p:txBody>
      </p:sp>
    </p:spTree>
    <p:extLst>
      <p:ext uri="{BB962C8B-B14F-4D97-AF65-F5344CB8AC3E}">
        <p14:creationId xmlns:p14="http://schemas.microsoft.com/office/powerpoint/2010/main" val="792272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FBAB251-ACCC-4A0F-B3B1-F5165A8CA51B}" type="datetimeFigureOut">
              <a:rPr lang="en-US" smtClean="0"/>
              <a:t>3/25/2020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DDCA51-9BBF-45B5-9354-1521308CFD6C}"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81073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BAB251-ACCC-4A0F-B3B1-F5165A8CA51B}" type="datetimeFigureOut">
              <a:rPr lang="en-US" smtClean="0"/>
              <a:t>3/25/2020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DDCA51-9BBF-45B5-9354-1521308CFD6C}" type="slidenum">
              <a:rPr lang="en-US" smtClean="0"/>
              <a:t>‹#›</a:t>
            </a:fld>
            <a:endParaRPr lang="en-US"/>
          </a:p>
        </p:txBody>
      </p:sp>
    </p:spTree>
    <p:extLst>
      <p:ext uri="{BB962C8B-B14F-4D97-AF65-F5344CB8AC3E}">
        <p14:creationId xmlns:p14="http://schemas.microsoft.com/office/powerpoint/2010/main" val="257298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AB251-ACCC-4A0F-B3B1-F5165A8CA51B}" type="datetimeFigureOut">
              <a:rPr lang="en-US" smtClean="0"/>
              <a:t>3/25/2020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DDCA51-9BBF-45B5-9354-1521308CFD6C}" type="slidenum">
              <a:rPr lang="en-US" smtClean="0"/>
              <a:t>‹#›</a:t>
            </a:fld>
            <a:endParaRPr lang="en-US"/>
          </a:p>
        </p:txBody>
      </p:sp>
    </p:spTree>
    <p:extLst>
      <p:ext uri="{BB962C8B-B14F-4D97-AF65-F5344CB8AC3E}">
        <p14:creationId xmlns:p14="http://schemas.microsoft.com/office/powerpoint/2010/main" val="1492605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AFBAB251-ACCC-4A0F-B3B1-F5165A8CA51B}" type="datetimeFigureOut">
              <a:rPr lang="en-US" smtClean="0"/>
              <a:t>3/25/2020</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B1DDCA51-9BBF-45B5-9354-1521308CFD6C}" type="slidenum">
              <a:rPr lang="en-US" smtClean="0"/>
              <a:t>‹#›</a:t>
            </a:fld>
            <a:endParaRPr lang="en-US"/>
          </a:p>
        </p:txBody>
      </p:sp>
    </p:spTree>
    <p:extLst>
      <p:ext uri="{BB962C8B-B14F-4D97-AF65-F5344CB8AC3E}">
        <p14:creationId xmlns:p14="http://schemas.microsoft.com/office/powerpoint/2010/main" val="1055905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AFBAB251-ACCC-4A0F-B3B1-F5165A8CA51B}" type="datetimeFigureOut">
              <a:rPr lang="en-US" smtClean="0"/>
              <a:t>3/25/2020</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B1DDCA51-9BBF-45B5-9354-1521308CFD6C}" type="slidenum">
              <a:rPr lang="en-US" smtClean="0"/>
              <a:t>‹#›</a:t>
            </a:fld>
            <a:endParaRPr lang="en-US"/>
          </a:p>
        </p:txBody>
      </p:sp>
    </p:spTree>
    <p:extLst>
      <p:ext uri="{BB962C8B-B14F-4D97-AF65-F5344CB8AC3E}">
        <p14:creationId xmlns:p14="http://schemas.microsoft.com/office/powerpoint/2010/main" val="3466245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FBAB251-ACCC-4A0F-B3B1-F5165A8CA51B}" type="datetimeFigureOut">
              <a:rPr lang="en-US" smtClean="0"/>
              <a:t>3/25/2020</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1DDCA51-9BBF-45B5-9354-1521308CFD6C}" type="slidenum">
              <a:rPr lang="en-US" smtClean="0"/>
              <a:t>‹#›</a:t>
            </a:fld>
            <a:endParaRPr lang="en-US"/>
          </a:p>
        </p:txBody>
      </p:sp>
    </p:spTree>
    <p:extLst>
      <p:ext uri="{BB962C8B-B14F-4D97-AF65-F5344CB8AC3E}">
        <p14:creationId xmlns:p14="http://schemas.microsoft.com/office/powerpoint/2010/main" val="174106419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E1DD4-8E84-42FB-9B1D-8F066CAD0E04}"/>
              </a:ext>
            </a:extLst>
          </p:cNvPr>
          <p:cNvSpPr>
            <a:spLocks noGrp="1"/>
          </p:cNvSpPr>
          <p:nvPr>
            <p:ph type="ctrTitle"/>
          </p:nvPr>
        </p:nvSpPr>
        <p:spPr>
          <a:xfrm>
            <a:off x="220920" y="201337"/>
            <a:ext cx="4535638" cy="3380349"/>
          </a:xfrm>
        </p:spPr>
        <p:txBody>
          <a:bodyPr>
            <a:noAutofit/>
          </a:bodyPr>
          <a:lstStyle/>
          <a:p>
            <a:pPr algn="ctr">
              <a:lnSpc>
                <a:spcPct val="150000"/>
              </a:lnSpc>
            </a:pPr>
            <a:r>
              <a:rPr lang="en-US" sz="2000" b="1" dirty="0">
                <a:latin typeface="Century Schoolbook" panose="02040604050505020304" pitchFamily="18" charset="0"/>
              </a:rPr>
              <a:t>Correlation of plate motions with continental tectonics: </a:t>
            </a:r>
            <a:r>
              <a:rPr lang="en-US" sz="2000" b="1" dirty="0" err="1">
                <a:latin typeface="Century Schoolbook" panose="02040604050505020304" pitchFamily="18" charset="0"/>
              </a:rPr>
              <a:t>Laramide</a:t>
            </a:r>
            <a:r>
              <a:rPr lang="en-US" sz="2000" b="1" dirty="0">
                <a:latin typeface="Century Schoolbook" panose="02040604050505020304" pitchFamily="18" charset="0"/>
              </a:rPr>
              <a:t> to basin-Range</a:t>
            </a:r>
            <a:endParaRPr lang="en-US" sz="2000" dirty="0">
              <a:latin typeface="Century Schoolbook" panose="02040604050505020304" pitchFamily="18" charset="0"/>
            </a:endParaRPr>
          </a:p>
        </p:txBody>
      </p:sp>
      <p:sp>
        <p:nvSpPr>
          <p:cNvPr id="3" name="Subtitle 2">
            <a:extLst>
              <a:ext uri="{FF2B5EF4-FFF2-40B4-BE49-F238E27FC236}">
                <a16:creationId xmlns:a16="http://schemas.microsoft.com/office/drawing/2014/main" id="{F7E9F5EB-775E-4BB1-825D-0D77B1469A25}"/>
              </a:ext>
            </a:extLst>
          </p:cNvPr>
          <p:cNvSpPr>
            <a:spLocks noGrp="1"/>
          </p:cNvSpPr>
          <p:nvPr>
            <p:ph type="subTitle" idx="1"/>
          </p:nvPr>
        </p:nvSpPr>
        <p:spPr>
          <a:xfrm>
            <a:off x="561718" y="3946813"/>
            <a:ext cx="3992432" cy="984866"/>
          </a:xfrm>
        </p:spPr>
        <p:txBody>
          <a:bodyPr>
            <a:normAutofit/>
          </a:bodyPr>
          <a:lstStyle/>
          <a:p>
            <a:r>
              <a:rPr lang="en-US" sz="2800" dirty="0" err="1"/>
              <a:t>Engebretson</a:t>
            </a:r>
            <a:r>
              <a:rPr lang="en-US" sz="2800" dirty="0"/>
              <a:t> 1984</a:t>
            </a:r>
          </a:p>
        </p:txBody>
      </p:sp>
      <p:sp>
        <p:nvSpPr>
          <p:cNvPr id="4" name="Subtitle 2">
            <a:extLst>
              <a:ext uri="{FF2B5EF4-FFF2-40B4-BE49-F238E27FC236}">
                <a16:creationId xmlns:a16="http://schemas.microsoft.com/office/drawing/2014/main" id="{2A815947-5125-4A94-A73A-83B22A528D87}"/>
              </a:ext>
            </a:extLst>
          </p:cNvPr>
          <p:cNvSpPr txBox="1">
            <a:spLocks/>
          </p:cNvSpPr>
          <p:nvPr/>
        </p:nvSpPr>
        <p:spPr>
          <a:xfrm>
            <a:off x="220920" y="5296806"/>
            <a:ext cx="4680261" cy="791920"/>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2000" dirty="0" err="1"/>
              <a:t>Geol</a:t>
            </a:r>
            <a:r>
              <a:rPr lang="en-US" sz="2000" dirty="0"/>
              <a:t> 730 Presentation By: Neal Mankins</a:t>
            </a:r>
          </a:p>
        </p:txBody>
      </p:sp>
      <p:pic>
        <p:nvPicPr>
          <p:cNvPr id="5" name="Picture 4">
            <a:extLst>
              <a:ext uri="{FF2B5EF4-FFF2-40B4-BE49-F238E27FC236}">
                <a16:creationId xmlns:a16="http://schemas.microsoft.com/office/drawing/2014/main" id="{DB3498D6-B1AB-4D37-AA24-D6F48A3C460E}"/>
              </a:ext>
            </a:extLst>
          </p:cNvPr>
          <p:cNvPicPr>
            <a:picLocks noChangeAspect="1"/>
          </p:cNvPicPr>
          <p:nvPr/>
        </p:nvPicPr>
        <p:blipFill>
          <a:blip r:embed="rId2"/>
          <a:stretch>
            <a:fillRect/>
          </a:stretch>
        </p:blipFill>
        <p:spPr>
          <a:xfrm>
            <a:off x="4894948" y="0"/>
            <a:ext cx="7297052" cy="6858000"/>
          </a:xfrm>
          <a:prstGeom prst="rect">
            <a:avLst/>
          </a:prstGeom>
        </p:spPr>
      </p:pic>
      <p:sp>
        <p:nvSpPr>
          <p:cNvPr id="6" name="Subtitle 2">
            <a:extLst>
              <a:ext uri="{FF2B5EF4-FFF2-40B4-BE49-F238E27FC236}">
                <a16:creationId xmlns:a16="http://schemas.microsoft.com/office/drawing/2014/main" id="{E6382457-1BF4-44C9-9A35-D6D53B5F7306}"/>
              </a:ext>
            </a:extLst>
          </p:cNvPr>
          <p:cNvSpPr txBox="1">
            <a:spLocks/>
          </p:cNvSpPr>
          <p:nvPr/>
        </p:nvSpPr>
        <p:spPr>
          <a:xfrm>
            <a:off x="9836103" y="6601294"/>
            <a:ext cx="2093044" cy="256706"/>
          </a:xfrm>
          <a:prstGeom prst="rect">
            <a:avLst/>
          </a:prstGeom>
        </p:spPr>
        <p:txBody>
          <a:bodyPr vert="horz" lIns="91440" tIns="45720" rIns="91440" bIns="45720" rtlCol="0">
            <a:normAutofit fontScale="92500"/>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1200" dirty="0">
                <a:solidFill>
                  <a:schemeClr val="tx1"/>
                </a:solidFill>
              </a:rPr>
              <a:t>Colorado Plateau Geosystems </a:t>
            </a:r>
          </a:p>
        </p:txBody>
      </p:sp>
    </p:spTree>
    <p:extLst>
      <p:ext uri="{BB962C8B-B14F-4D97-AF65-F5344CB8AC3E}">
        <p14:creationId xmlns:p14="http://schemas.microsoft.com/office/powerpoint/2010/main" val="4261753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76B99-3E93-4CAE-96F1-044FAB54951F}"/>
              </a:ext>
            </a:extLst>
          </p:cNvPr>
          <p:cNvSpPr>
            <a:spLocks noGrp="1"/>
          </p:cNvSpPr>
          <p:nvPr>
            <p:ph type="title"/>
          </p:nvPr>
        </p:nvSpPr>
        <p:spPr>
          <a:xfrm>
            <a:off x="364248" y="316840"/>
            <a:ext cx="2538341" cy="793700"/>
          </a:xfrm>
        </p:spPr>
        <p:txBody>
          <a:bodyPr/>
          <a:lstStyle/>
          <a:p>
            <a:r>
              <a:rPr lang="en-US" dirty="0"/>
              <a:t>Purpose</a:t>
            </a:r>
          </a:p>
        </p:txBody>
      </p:sp>
      <p:sp>
        <p:nvSpPr>
          <p:cNvPr id="3" name="Content Placeholder 2">
            <a:extLst>
              <a:ext uri="{FF2B5EF4-FFF2-40B4-BE49-F238E27FC236}">
                <a16:creationId xmlns:a16="http://schemas.microsoft.com/office/drawing/2014/main" id="{BFD0930E-A14D-4BCB-9E01-0770124C8F26}"/>
              </a:ext>
            </a:extLst>
          </p:cNvPr>
          <p:cNvSpPr>
            <a:spLocks noGrp="1"/>
          </p:cNvSpPr>
          <p:nvPr>
            <p:ph idx="1"/>
          </p:nvPr>
        </p:nvSpPr>
        <p:spPr>
          <a:xfrm>
            <a:off x="364248" y="1249977"/>
            <a:ext cx="6271443" cy="1887506"/>
          </a:xfrm>
        </p:spPr>
        <p:txBody>
          <a:bodyPr>
            <a:noAutofit/>
          </a:bodyPr>
          <a:lstStyle/>
          <a:p>
            <a:pPr>
              <a:lnSpc>
                <a:spcPct val="150000"/>
              </a:lnSpc>
            </a:pPr>
            <a:r>
              <a:rPr lang="en-US" dirty="0"/>
              <a:t>To examine a current tectonic model focusing on the northern Basin &amp; range province &amp; northern </a:t>
            </a:r>
            <a:r>
              <a:rPr lang="en-US" dirty="0" err="1"/>
              <a:t>Laramide</a:t>
            </a:r>
            <a:r>
              <a:rPr lang="en-US" dirty="0"/>
              <a:t> thrust region </a:t>
            </a:r>
          </a:p>
          <a:p>
            <a:pPr>
              <a:lnSpc>
                <a:spcPct val="150000"/>
              </a:lnSpc>
            </a:pPr>
            <a:r>
              <a:rPr lang="en-US" dirty="0"/>
              <a:t>“Determine whether plate motions along a particular latitude can be correlated with tectonic &amp; magmatic events more than 1000km into the continental interior”</a:t>
            </a:r>
          </a:p>
        </p:txBody>
      </p:sp>
      <p:sp>
        <p:nvSpPr>
          <p:cNvPr id="6" name="Title 1">
            <a:extLst>
              <a:ext uri="{FF2B5EF4-FFF2-40B4-BE49-F238E27FC236}">
                <a16:creationId xmlns:a16="http://schemas.microsoft.com/office/drawing/2014/main" id="{7B912DA4-DEE1-4BFB-B27D-0ECF7AEA989E}"/>
              </a:ext>
            </a:extLst>
          </p:cNvPr>
          <p:cNvSpPr txBox="1">
            <a:spLocks/>
          </p:cNvSpPr>
          <p:nvPr/>
        </p:nvSpPr>
        <p:spPr bwMode="black">
          <a:xfrm>
            <a:off x="364248" y="4308907"/>
            <a:ext cx="2538341" cy="79370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Method</a:t>
            </a:r>
          </a:p>
        </p:txBody>
      </p:sp>
      <p:sp>
        <p:nvSpPr>
          <p:cNvPr id="10" name="Content Placeholder 2">
            <a:extLst>
              <a:ext uri="{FF2B5EF4-FFF2-40B4-BE49-F238E27FC236}">
                <a16:creationId xmlns:a16="http://schemas.microsoft.com/office/drawing/2014/main" id="{1F3D2633-54B0-47DC-B55C-D9948AF2CBE1}"/>
              </a:ext>
            </a:extLst>
          </p:cNvPr>
          <p:cNvSpPr txBox="1">
            <a:spLocks/>
          </p:cNvSpPr>
          <p:nvPr/>
        </p:nvSpPr>
        <p:spPr>
          <a:xfrm>
            <a:off x="364248" y="5282988"/>
            <a:ext cx="5618755" cy="110944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dirty="0"/>
              <a:t>Using a model developed in previous paper (</a:t>
            </a:r>
            <a:r>
              <a:rPr lang="en-US" dirty="0" err="1"/>
              <a:t>Engebretson</a:t>
            </a:r>
            <a:r>
              <a:rPr lang="en-US" dirty="0"/>
              <a:t>, 1982)</a:t>
            </a:r>
          </a:p>
        </p:txBody>
      </p:sp>
      <p:sp>
        <p:nvSpPr>
          <p:cNvPr id="7" name="Title 1">
            <a:extLst>
              <a:ext uri="{FF2B5EF4-FFF2-40B4-BE49-F238E27FC236}">
                <a16:creationId xmlns:a16="http://schemas.microsoft.com/office/drawing/2014/main" id="{CA8193AD-1A4A-46F5-BCCD-2F52AAE3CF41}"/>
              </a:ext>
            </a:extLst>
          </p:cNvPr>
          <p:cNvSpPr txBox="1">
            <a:spLocks/>
          </p:cNvSpPr>
          <p:nvPr/>
        </p:nvSpPr>
        <p:spPr bwMode="black">
          <a:xfrm>
            <a:off x="7100611" y="316840"/>
            <a:ext cx="2538341" cy="79370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Questions </a:t>
            </a:r>
          </a:p>
        </p:txBody>
      </p:sp>
      <p:sp>
        <p:nvSpPr>
          <p:cNvPr id="8" name="Content Placeholder 2">
            <a:extLst>
              <a:ext uri="{FF2B5EF4-FFF2-40B4-BE49-F238E27FC236}">
                <a16:creationId xmlns:a16="http://schemas.microsoft.com/office/drawing/2014/main" id="{B16604B3-61E3-42DF-8861-FEA48C221B3C}"/>
              </a:ext>
            </a:extLst>
          </p:cNvPr>
          <p:cNvSpPr txBox="1">
            <a:spLocks/>
          </p:cNvSpPr>
          <p:nvPr/>
        </p:nvSpPr>
        <p:spPr>
          <a:xfrm>
            <a:off x="6966387" y="1360009"/>
            <a:ext cx="4400696" cy="58977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b="1" dirty="0"/>
              <a:t>1. </a:t>
            </a:r>
            <a:r>
              <a:rPr lang="en-US" dirty="0"/>
              <a:t>Why did “Flat Slab Subduction” begin?</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2. </a:t>
            </a:r>
            <a:r>
              <a:rPr lang="en-US" dirty="0"/>
              <a:t>What brought about the abrupt change from </a:t>
            </a:r>
            <a:r>
              <a:rPr lang="en-US" dirty="0" err="1"/>
              <a:t>Laramide</a:t>
            </a:r>
            <a:r>
              <a:rPr lang="en-US" dirty="0"/>
              <a:t> compression to extension accompanied by a flare-up of magmatic activity?</a:t>
            </a:r>
          </a:p>
        </p:txBody>
      </p:sp>
    </p:spTree>
    <p:extLst>
      <p:ext uri="{BB962C8B-B14F-4D97-AF65-F5344CB8AC3E}">
        <p14:creationId xmlns:p14="http://schemas.microsoft.com/office/powerpoint/2010/main" val="2325165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842FC-8FEE-4296-A206-5ACF97BC92C2}"/>
              </a:ext>
            </a:extLst>
          </p:cNvPr>
          <p:cNvSpPr>
            <a:spLocks noGrp="1"/>
          </p:cNvSpPr>
          <p:nvPr>
            <p:ph type="title"/>
          </p:nvPr>
        </p:nvSpPr>
        <p:spPr>
          <a:xfrm>
            <a:off x="251670" y="171974"/>
            <a:ext cx="3917658" cy="818867"/>
          </a:xfrm>
        </p:spPr>
        <p:txBody>
          <a:bodyPr/>
          <a:lstStyle/>
          <a:p>
            <a:r>
              <a:rPr lang="en-US" dirty="0"/>
              <a:t>Background </a:t>
            </a:r>
          </a:p>
        </p:txBody>
      </p:sp>
      <p:sp>
        <p:nvSpPr>
          <p:cNvPr id="3" name="Content Placeholder 2">
            <a:extLst>
              <a:ext uri="{FF2B5EF4-FFF2-40B4-BE49-F238E27FC236}">
                <a16:creationId xmlns:a16="http://schemas.microsoft.com/office/drawing/2014/main" id="{15AF8D01-BC3E-4A60-A349-E7E40DB01866}"/>
              </a:ext>
            </a:extLst>
          </p:cNvPr>
          <p:cNvSpPr>
            <a:spLocks noGrp="1"/>
          </p:cNvSpPr>
          <p:nvPr>
            <p:ph idx="1"/>
          </p:nvPr>
        </p:nvSpPr>
        <p:spPr>
          <a:xfrm>
            <a:off x="134223" y="1261721"/>
            <a:ext cx="5427677" cy="5189414"/>
          </a:xfrm>
        </p:spPr>
        <p:txBody>
          <a:bodyPr>
            <a:normAutofit/>
          </a:bodyPr>
          <a:lstStyle/>
          <a:p>
            <a:pPr marL="0" indent="0">
              <a:buNone/>
            </a:pPr>
            <a:r>
              <a:rPr lang="en-US" sz="2000" b="1" dirty="0"/>
              <a:t>Regional Tectonics	</a:t>
            </a:r>
          </a:p>
          <a:p>
            <a:r>
              <a:rPr lang="en-US" sz="2000" dirty="0"/>
              <a:t>Emplacement of the Sierra Nevada batholith ceased ~80Ma</a:t>
            </a:r>
          </a:p>
          <a:p>
            <a:endParaRPr lang="en-US" sz="2000" dirty="0"/>
          </a:p>
          <a:p>
            <a:r>
              <a:rPr lang="en-US" sz="2000" dirty="0"/>
              <a:t>Increased rate of Farallon-North America (NA) convergence (pre-</a:t>
            </a:r>
            <a:r>
              <a:rPr lang="en-US" sz="2000" dirty="0" err="1"/>
              <a:t>Laramide</a:t>
            </a:r>
            <a:r>
              <a:rPr lang="en-US" sz="2000" dirty="0"/>
              <a:t>)</a:t>
            </a:r>
          </a:p>
          <a:p>
            <a:endParaRPr lang="en-US" sz="2000" dirty="0"/>
          </a:p>
          <a:p>
            <a:r>
              <a:rPr lang="en-US" sz="2000" dirty="0" err="1"/>
              <a:t>Laramide</a:t>
            </a:r>
            <a:r>
              <a:rPr lang="en-US" sz="2000" dirty="0"/>
              <a:t> compressional deformation ~80-53Ma</a:t>
            </a:r>
          </a:p>
          <a:p>
            <a:endParaRPr lang="en-US" sz="2000" dirty="0"/>
          </a:p>
          <a:p>
            <a:r>
              <a:rPr lang="en-US" sz="2000" dirty="0"/>
              <a:t>Decreased rate of Farallon-North America (NA) convergence (post </a:t>
            </a:r>
            <a:r>
              <a:rPr lang="en-US" sz="2000" dirty="0" err="1"/>
              <a:t>Laramide</a:t>
            </a:r>
            <a:r>
              <a:rPr lang="en-US" sz="2000" dirty="0"/>
              <a:t>) </a:t>
            </a:r>
            <a:endParaRPr lang="en-US" sz="2400" dirty="0"/>
          </a:p>
        </p:txBody>
      </p:sp>
      <p:pic>
        <p:nvPicPr>
          <p:cNvPr id="16" name="Picture 15">
            <a:extLst>
              <a:ext uri="{FF2B5EF4-FFF2-40B4-BE49-F238E27FC236}">
                <a16:creationId xmlns:a16="http://schemas.microsoft.com/office/drawing/2014/main" id="{17F6B2F6-2FF3-41CF-8C70-E97818275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9622" y="990841"/>
            <a:ext cx="6722378" cy="5041784"/>
          </a:xfrm>
          <a:prstGeom prst="rect">
            <a:avLst/>
          </a:prstGeom>
        </p:spPr>
      </p:pic>
      <p:sp>
        <p:nvSpPr>
          <p:cNvPr id="17" name="Subtitle 2">
            <a:extLst>
              <a:ext uri="{FF2B5EF4-FFF2-40B4-BE49-F238E27FC236}">
                <a16:creationId xmlns:a16="http://schemas.microsoft.com/office/drawing/2014/main" id="{1B8B842B-8948-48C6-B312-9838BF7E4FED}"/>
              </a:ext>
            </a:extLst>
          </p:cNvPr>
          <p:cNvSpPr txBox="1">
            <a:spLocks/>
          </p:cNvSpPr>
          <p:nvPr/>
        </p:nvSpPr>
        <p:spPr>
          <a:xfrm>
            <a:off x="8086643" y="5718390"/>
            <a:ext cx="2173093" cy="52349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2000" dirty="0"/>
              <a:t>Nestanet.org</a:t>
            </a:r>
          </a:p>
        </p:txBody>
      </p:sp>
    </p:spTree>
    <p:extLst>
      <p:ext uri="{BB962C8B-B14F-4D97-AF65-F5344CB8AC3E}">
        <p14:creationId xmlns:p14="http://schemas.microsoft.com/office/powerpoint/2010/main" val="3942311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E03E6F-A89E-4179-9B28-ECAE09008529}"/>
              </a:ext>
            </a:extLst>
          </p:cNvPr>
          <p:cNvPicPr>
            <a:picLocks noChangeAspect="1"/>
          </p:cNvPicPr>
          <p:nvPr/>
        </p:nvPicPr>
        <p:blipFill>
          <a:blip r:embed="rId2"/>
          <a:stretch>
            <a:fillRect/>
          </a:stretch>
        </p:blipFill>
        <p:spPr>
          <a:xfrm>
            <a:off x="3817792" y="0"/>
            <a:ext cx="4858419" cy="6858000"/>
          </a:xfrm>
          <a:prstGeom prst="rect">
            <a:avLst/>
          </a:prstGeom>
        </p:spPr>
      </p:pic>
      <p:sp>
        <p:nvSpPr>
          <p:cNvPr id="5" name="Content Placeholder 2">
            <a:extLst>
              <a:ext uri="{FF2B5EF4-FFF2-40B4-BE49-F238E27FC236}">
                <a16:creationId xmlns:a16="http://schemas.microsoft.com/office/drawing/2014/main" id="{889EB175-7E25-4089-979A-8FA18C49EF9B}"/>
              </a:ext>
            </a:extLst>
          </p:cNvPr>
          <p:cNvSpPr txBox="1">
            <a:spLocks/>
          </p:cNvSpPr>
          <p:nvPr/>
        </p:nvSpPr>
        <p:spPr>
          <a:xfrm>
            <a:off x="991899" y="2855052"/>
            <a:ext cx="3199802" cy="142123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2000" b="1" dirty="0"/>
              <a:t>Motion of NA plate relative to hotspots</a:t>
            </a:r>
          </a:p>
          <a:p>
            <a:pPr marL="0" indent="0">
              <a:buFont typeface="Arial" panose="020B0604020202020204" pitchFamily="34" charset="0"/>
              <a:buNone/>
            </a:pPr>
            <a:r>
              <a:rPr lang="en-US" sz="2000" b="1" i="1" dirty="0"/>
              <a:t>(lower curve)</a:t>
            </a:r>
            <a:endParaRPr lang="en-US" sz="2400" i="1" dirty="0"/>
          </a:p>
        </p:txBody>
      </p:sp>
      <p:sp>
        <p:nvSpPr>
          <p:cNvPr id="6" name="Content Placeholder 2">
            <a:extLst>
              <a:ext uri="{FF2B5EF4-FFF2-40B4-BE49-F238E27FC236}">
                <a16:creationId xmlns:a16="http://schemas.microsoft.com/office/drawing/2014/main" id="{DC0BB889-C345-4C4D-911B-6DE2F611DBCA}"/>
              </a:ext>
            </a:extLst>
          </p:cNvPr>
          <p:cNvSpPr txBox="1">
            <a:spLocks/>
          </p:cNvSpPr>
          <p:nvPr/>
        </p:nvSpPr>
        <p:spPr>
          <a:xfrm>
            <a:off x="991899" y="1286311"/>
            <a:ext cx="3199802" cy="142123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2000" b="1" dirty="0"/>
              <a:t>Motion of Farallon plate relative to hotspots</a:t>
            </a:r>
          </a:p>
          <a:p>
            <a:pPr marL="0" indent="0">
              <a:buFont typeface="Arial" panose="020B0604020202020204" pitchFamily="34" charset="0"/>
              <a:buNone/>
            </a:pPr>
            <a:r>
              <a:rPr lang="en-US" sz="2000" b="1" i="1" dirty="0"/>
              <a:t>(upper curve)</a:t>
            </a:r>
            <a:endParaRPr lang="en-US" sz="2400" b="1" i="1" dirty="0"/>
          </a:p>
        </p:txBody>
      </p:sp>
      <p:cxnSp>
        <p:nvCxnSpPr>
          <p:cNvPr id="7" name="Straight Arrow Connector 6">
            <a:extLst>
              <a:ext uri="{FF2B5EF4-FFF2-40B4-BE49-F238E27FC236}">
                <a16:creationId xmlns:a16="http://schemas.microsoft.com/office/drawing/2014/main" id="{5408CAE1-52D2-4EA8-92D9-11FAFA884EEB}"/>
              </a:ext>
            </a:extLst>
          </p:cNvPr>
          <p:cNvCxnSpPr>
            <a:cxnSpLocks/>
          </p:cNvCxnSpPr>
          <p:nvPr/>
        </p:nvCxnSpPr>
        <p:spPr>
          <a:xfrm>
            <a:off x="2910782" y="2261182"/>
            <a:ext cx="1954833" cy="46716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8" name="Straight Arrow Connector 7">
            <a:extLst>
              <a:ext uri="{FF2B5EF4-FFF2-40B4-BE49-F238E27FC236}">
                <a16:creationId xmlns:a16="http://schemas.microsoft.com/office/drawing/2014/main" id="{FBFAD782-E794-429A-AF1C-2CD8DE969E36}"/>
              </a:ext>
            </a:extLst>
          </p:cNvPr>
          <p:cNvCxnSpPr>
            <a:cxnSpLocks/>
          </p:cNvCxnSpPr>
          <p:nvPr/>
        </p:nvCxnSpPr>
        <p:spPr>
          <a:xfrm flipV="1">
            <a:off x="3144674" y="3296873"/>
            <a:ext cx="1954037" cy="38554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245486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F4486-36D6-4787-B371-91DB984E0868}"/>
              </a:ext>
            </a:extLst>
          </p:cNvPr>
          <p:cNvSpPr>
            <a:spLocks noGrp="1"/>
          </p:cNvSpPr>
          <p:nvPr>
            <p:ph type="title"/>
          </p:nvPr>
        </p:nvSpPr>
        <p:spPr>
          <a:xfrm>
            <a:off x="419215" y="249905"/>
            <a:ext cx="3083882" cy="835645"/>
          </a:xfrm>
          <a:ln>
            <a:solidFill>
              <a:srgbClr val="FF0000"/>
            </a:solidFill>
          </a:ln>
        </p:spPr>
        <p:txBody>
          <a:bodyPr>
            <a:normAutofit/>
          </a:bodyPr>
          <a:lstStyle/>
          <a:p>
            <a:r>
              <a:rPr lang="en-US" dirty="0"/>
              <a:t>Assumptions</a:t>
            </a:r>
          </a:p>
        </p:txBody>
      </p:sp>
      <p:sp>
        <p:nvSpPr>
          <p:cNvPr id="13" name="Content Placeholder 2">
            <a:extLst>
              <a:ext uri="{FF2B5EF4-FFF2-40B4-BE49-F238E27FC236}">
                <a16:creationId xmlns:a16="http://schemas.microsoft.com/office/drawing/2014/main" id="{5DF9848F-EB5E-4A74-B6AC-E40F7D8745FD}"/>
              </a:ext>
            </a:extLst>
          </p:cNvPr>
          <p:cNvSpPr txBox="1">
            <a:spLocks/>
          </p:cNvSpPr>
          <p:nvPr/>
        </p:nvSpPr>
        <p:spPr>
          <a:xfrm>
            <a:off x="1488711" y="3846020"/>
            <a:ext cx="1837524" cy="38431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en-US" dirty="0"/>
          </a:p>
          <a:p>
            <a:endParaRPr lang="en-US" b="1" dirty="0"/>
          </a:p>
        </p:txBody>
      </p:sp>
      <p:sp>
        <p:nvSpPr>
          <p:cNvPr id="19" name="Content Placeholder 2">
            <a:extLst>
              <a:ext uri="{FF2B5EF4-FFF2-40B4-BE49-F238E27FC236}">
                <a16:creationId xmlns:a16="http://schemas.microsoft.com/office/drawing/2014/main" id="{40500E41-7A62-4F41-B670-80FEA5C7FBBA}"/>
              </a:ext>
            </a:extLst>
          </p:cNvPr>
          <p:cNvSpPr txBox="1">
            <a:spLocks/>
          </p:cNvSpPr>
          <p:nvPr/>
        </p:nvSpPr>
        <p:spPr>
          <a:xfrm>
            <a:off x="419215" y="1966295"/>
            <a:ext cx="5042017" cy="518941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2000" b="1" dirty="0"/>
              <a:t>1.  </a:t>
            </a:r>
            <a:r>
              <a:rPr lang="en-US" sz="2000" dirty="0"/>
              <a:t>Assuming hot spots of the Atlantic region   have remained fixed relative to hotspots of the Pacific </a:t>
            </a:r>
          </a:p>
          <a:p>
            <a:endParaRPr lang="en-US" sz="2000" dirty="0"/>
          </a:p>
          <a:p>
            <a:endParaRPr lang="en-US" sz="2000" dirty="0"/>
          </a:p>
          <a:p>
            <a:pPr marL="0" indent="0">
              <a:buNone/>
            </a:pPr>
            <a:r>
              <a:rPr lang="en-US" sz="2000" b="1" dirty="0"/>
              <a:t>2.  </a:t>
            </a:r>
            <a:r>
              <a:rPr lang="en-US" sz="2000" dirty="0"/>
              <a:t>Assumed west coastline trend of N40W</a:t>
            </a:r>
          </a:p>
          <a:p>
            <a:endParaRPr lang="en-US" sz="2000" dirty="0"/>
          </a:p>
          <a:p>
            <a:endParaRPr lang="en-US" sz="2000" dirty="0"/>
          </a:p>
          <a:p>
            <a:pPr marL="0" indent="0">
              <a:buNone/>
            </a:pPr>
            <a:r>
              <a:rPr lang="en-US" sz="2000" b="1" dirty="0"/>
              <a:t>3.  </a:t>
            </a:r>
            <a:r>
              <a:rPr lang="en-US" sz="2000" dirty="0"/>
              <a:t>Assuming consistent thicknesses and ages       of oceanic plate parallel to spreading ridge</a:t>
            </a:r>
          </a:p>
        </p:txBody>
      </p:sp>
      <p:pic>
        <p:nvPicPr>
          <p:cNvPr id="6" name="Picture 5">
            <a:extLst>
              <a:ext uri="{FF2B5EF4-FFF2-40B4-BE49-F238E27FC236}">
                <a16:creationId xmlns:a16="http://schemas.microsoft.com/office/drawing/2014/main" id="{A0F0EE6F-CE59-48F1-B851-D08FC8681774}"/>
              </a:ext>
            </a:extLst>
          </p:cNvPr>
          <p:cNvPicPr>
            <a:picLocks noChangeAspect="1"/>
          </p:cNvPicPr>
          <p:nvPr/>
        </p:nvPicPr>
        <p:blipFill>
          <a:blip r:embed="rId2"/>
          <a:stretch>
            <a:fillRect/>
          </a:stretch>
        </p:blipFill>
        <p:spPr>
          <a:xfrm>
            <a:off x="6032485" y="0"/>
            <a:ext cx="4858419" cy="6858000"/>
          </a:xfrm>
          <a:prstGeom prst="rect">
            <a:avLst/>
          </a:prstGeom>
        </p:spPr>
      </p:pic>
    </p:spTree>
    <p:extLst>
      <p:ext uri="{BB962C8B-B14F-4D97-AF65-F5344CB8AC3E}">
        <p14:creationId xmlns:p14="http://schemas.microsoft.com/office/powerpoint/2010/main" val="412654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8653A7-15D4-4DED-A4EB-D3B6A939C2B1}"/>
              </a:ext>
            </a:extLst>
          </p:cNvPr>
          <p:cNvSpPr txBox="1">
            <a:spLocks/>
          </p:cNvSpPr>
          <p:nvPr/>
        </p:nvSpPr>
        <p:spPr bwMode="black">
          <a:xfrm>
            <a:off x="108389" y="114548"/>
            <a:ext cx="4857894" cy="835645"/>
          </a:xfrm>
          <a:prstGeom prst="rect">
            <a:avLst/>
          </a:prstGeom>
          <a:solidFill>
            <a:srgbClr val="FFFFFF"/>
          </a:solidFill>
          <a:ln w="31750" cap="sq">
            <a:solidFill>
              <a:srgbClr val="00B050"/>
            </a:solidFill>
            <a:miter lim="800000"/>
          </a:ln>
        </p:spPr>
        <p:txBody>
          <a:bodyPr vert="horz" lIns="182880" tIns="182880" rIns="182880" bIns="182880" rtlCol="0" anchor="ctr">
            <a:normAutofit fontScale="85000" lnSpcReduction="1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North America Motion</a:t>
            </a:r>
          </a:p>
        </p:txBody>
      </p:sp>
      <p:sp>
        <p:nvSpPr>
          <p:cNvPr id="12" name="Content Placeholder 2">
            <a:extLst>
              <a:ext uri="{FF2B5EF4-FFF2-40B4-BE49-F238E27FC236}">
                <a16:creationId xmlns:a16="http://schemas.microsoft.com/office/drawing/2014/main" id="{1869ED8B-F972-43B5-9678-4927B98CF09C}"/>
              </a:ext>
            </a:extLst>
          </p:cNvPr>
          <p:cNvSpPr txBox="1">
            <a:spLocks/>
          </p:cNvSpPr>
          <p:nvPr/>
        </p:nvSpPr>
        <p:spPr>
          <a:xfrm>
            <a:off x="108389" y="1554038"/>
            <a:ext cx="4239893" cy="518941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2000" dirty="0"/>
              <a:t>San </a:t>
            </a:r>
            <a:r>
              <a:rPr lang="en-US" sz="2000" dirty="0" err="1"/>
              <a:t>Fransisco</a:t>
            </a:r>
            <a:r>
              <a:rPr lang="en-US" sz="2000" dirty="0"/>
              <a:t> Point Track</a:t>
            </a:r>
          </a:p>
          <a:p>
            <a:r>
              <a:rPr lang="en-US" sz="2000" dirty="0"/>
              <a:t>Point track near modern day San </a:t>
            </a:r>
            <a:r>
              <a:rPr lang="en-US" sz="2000" dirty="0" err="1"/>
              <a:t>Fransisco</a:t>
            </a:r>
            <a:r>
              <a:rPr lang="en-US" sz="2000" dirty="0"/>
              <a:t> in the hotspot </a:t>
            </a:r>
            <a:r>
              <a:rPr lang="en-US" sz="2000" dirty="0" err="1"/>
              <a:t>refrence</a:t>
            </a:r>
            <a:r>
              <a:rPr lang="en-US" sz="2000" dirty="0"/>
              <a:t> frame (fixed)</a:t>
            </a:r>
          </a:p>
          <a:p>
            <a:r>
              <a:rPr lang="en-US" sz="2000" dirty="0"/>
              <a:t>Coastline of North America shown at intervals of 10 million years</a:t>
            </a:r>
          </a:p>
          <a:p>
            <a:endParaRPr lang="en-US" sz="2000" dirty="0"/>
          </a:p>
          <a:p>
            <a:pPr marL="0" indent="0">
              <a:buNone/>
            </a:pPr>
            <a:r>
              <a:rPr lang="en-US" sz="2000" b="1" dirty="0"/>
              <a:t>Note: </a:t>
            </a:r>
            <a:r>
              <a:rPr lang="en-US" sz="2000" dirty="0"/>
              <a:t>Speed up of the plate near start of the </a:t>
            </a:r>
            <a:r>
              <a:rPr lang="en-US" sz="2000" dirty="0" err="1"/>
              <a:t>Laramide</a:t>
            </a:r>
            <a:r>
              <a:rPr lang="en-US" sz="2000" dirty="0"/>
              <a:t> (widely spaced lines) and slowdown near the end (closely spaced lines)</a:t>
            </a:r>
            <a:endParaRPr lang="en-US" sz="2000" b="1" dirty="0"/>
          </a:p>
        </p:txBody>
      </p:sp>
      <p:pic>
        <p:nvPicPr>
          <p:cNvPr id="5" name="Picture 4">
            <a:extLst>
              <a:ext uri="{FF2B5EF4-FFF2-40B4-BE49-F238E27FC236}">
                <a16:creationId xmlns:a16="http://schemas.microsoft.com/office/drawing/2014/main" id="{3C05A6BF-EF0E-4384-8874-6911085018ED}"/>
              </a:ext>
            </a:extLst>
          </p:cNvPr>
          <p:cNvPicPr>
            <a:picLocks noChangeAspect="1"/>
          </p:cNvPicPr>
          <p:nvPr/>
        </p:nvPicPr>
        <p:blipFill>
          <a:blip r:embed="rId2"/>
          <a:stretch>
            <a:fillRect/>
          </a:stretch>
        </p:blipFill>
        <p:spPr>
          <a:xfrm>
            <a:off x="5042822" y="0"/>
            <a:ext cx="7149178" cy="6858000"/>
          </a:xfrm>
          <a:prstGeom prst="rect">
            <a:avLst/>
          </a:prstGeom>
        </p:spPr>
      </p:pic>
      <p:sp>
        <p:nvSpPr>
          <p:cNvPr id="6" name="Content Placeholder 2">
            <a:extLst>
              <a:ext uri="{FF2B5EF4-FFF2-40B4-BE49-F238E27FC236}">
                <a16:creationId xmlns:a16="http://schemas.microsoft.com/office/drawing/2014/main" id="{2D3D0920-B252-4078-97AE-33F067DE8046}"/>
              </a:ext>
            </a:extLst>
          </p:cNvPr>
          <p:cNvSpPr txBox="1">
            <a:spLocks/>
          </p:cNvSpPr>
          <p:nvPr/>
        </p:nvSpPr>
        <p:spPr>
          <a:xfrm>
            <a:off x="1451295" y="1109688"/>
            <a:ext cx="3439487" cy="39183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1600" b="1" dirty="0"/>
              <a:t>Shading = </a:t>
            </a:r>
            <a:r>
              <a:rPr lang="en-US" sz="1600" b="1" dirty="0" err="1"/>
              <a:t>Laramide</a:t>
            </a:r>
            <a:r>
              <a:rPr lang="en-US" sz="1600" b="1" dirty="0"/>
              <a:t> Compression </a:t>
            </a:r>
            <a:endParaRPr lang="en-US" b="1" i="1" dirty="0"/>
          </a:p>
        </p:txBody>
      </p:sp>
      <p:cxnSp>
        <p:nvCxnSpPr>
          <p:cNvPr id="8" name="Straight Arrow Connector 7">
            <a:extLst>
              <a:ext uri="{FF2B5EF4-FFF2-40B4-BE49-F238E27FC236}">
                <a16:creationId xmlns:a16="http://schemas.microsoft.com/office/drawing/2014/main" id="{EC92B66F-FD7F-4626-9B3B-5744E49E3ABF}"/>
              </a:ext>
            </a:extLst>
          </p:cNvPr>
          <p:cNvCxnSpPr>
            <a:cxnSpLocks/>
            <a:stCxn id="6" idx="3"/>
          </p:cNvCxnSpPr>
          <p:nvPr/>
        </p:nvCxnSpPr>
        <p:spPr>
          <a:xfrm>
            <a:off x="4890782" y="1305606"/>
            <a:ext cx="2986480" cy="355414"/>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85696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72798-A503-47EE-8DBF-4B0BDE10C86E}"/>
              </a:ext>
            </a:extLst>
          </p:cNvPr>
          <p:cNvSpPr>
            <a:spLocks noGrp="1"/>
          </p:cNvSpPr>
          <p:nvPr>
            <p:ph type="title"/>
          </p:nvPr>
        </p:nvSpPr>
        <p:spPr>
          <a:xfrm>
            <a:off x="171303" y="134224"/>
            <a:ext cx="3947691" cy="793700"/>
          </a:xfrm>
          <a:ln>
            <a:solidFill>
              <a:srgbClr val="00B0F0"/>
            </a:solidFill>
          </a:ln>
        </p:spPr>
        <p:txBody>
          <a:bodyPr>
            <a:normAutofit/>
          </a:bodyPr>
          <a:lstStyle/>
          <a:p>
            <a:r>
              <a:rPr lang="en-US" dirty="0"/>
              <a:t>Interpretation 1</a:t>
            </a:r>
          </a:p>
        </p:txBody>
      </p:sp>
      <p:sp>
        <p:nvSpPr>
          <p:cNvPr id="3" name="Content Placeholder 2">
            <a:extLst>
              <a:ext uri="{FF2B5EF4-FFF2-40B4-BE49-F238E27FC236}">
                <a16:creationId xmlns:a16="http://schemas.microsoft.com/office/drawing/2014/main" id="{6CD31DAD-5A74-43DB-B609-228CF7BB0F4A}"/>
              </a:ext>
            </a:extLst>
          </p:cNvPr>
          <p:cNvSpPr>
            <a:spLocks noGrp="1"/>
          </p:cNvSpPr>
          <p:nvPr>
            <p:ph idx="1"/>
          </p:nvPr>
        </p:nvSpPr>
        <p:spPr>
          <a:xfrm>
            <a:off x="171303" y="1070537"/>
            <a:ext cx="6363721" cy="5897796"/>
          </a:xfrm>
        </p:spPr>
        <p:txBody>
          <a:bodyPr>
            <a:normAutofit/>
          </a:bodyPr>
          <a:lstStyle/>
          <a:p>
            <a:pPr marL="0" indent="0">
              <a:buNone/>
            </a:pPr>
            <a:r>
              <a:rPr lang="en-US" sz="1900" b="1" dirty="0"/>
              <a:t>Why did “Flat Slab Subduction” begin?</a:t>
            </a:r>
            <a:endParaRPr lang="en-US" sz="1900" dirty="0"/>
          </a:p>
          <a:p>
            <a:r>
              <a:rPr lang="en-US" sz="1900" dirty="0"/>
              <a:t>Increased movement of the NA plate toward and over subducted plate</a:t>
            </a:r>
          </a:p>
          <a:p>
            <a:r>
              <a:rPr lang="en-US" sz="1900" dirty="0"/>
              <a:t>Rapid convergence of Farallon plate toward NA (pre </a:t>
            </a:r>
            <a:r>
              <a:rPr lang="en-US" sz="1900" dirty="0" err="1"/>
              <a:t>Laramide</a:t>
            </a:r>
            <a:r>
              <a:rPr lang="en-US" sz="1900" dirty="0"/>
              <a:t>)</a:t>
            </a:r>
          </a:p>
          <a:p>
            <a:r>
              <a:rPr lang="en-US" sz="2000" dirty="0"/>
              <a:t>Slowing convergence of the Farallon and North America plates are due to the decreasing age of the Farallon plate entering the trench which changes the state of the subducting slab from negative to positive buoyancy (post </a:t>
            </a:r>
            <a:r>
              <a:rPr lang="en-US" sz="2000" dirty="0" err="1"/>
              <a:t>Laramide</a:t>
            </a:r>
            <a:r>
              <a:rPr lang="en-US" sz="2000" dirty="0"/>
              <a:t>)</a:t>
            </a:r>
          </a:p>
          <a:p>
            <a:endParaRPr lang="en-US" dirty="0"/>
          </a:p>
        </p:txBody>
      </p:sp>
      <p:pic>
        <p:nvPicPr>
          <p:cNvPr id="4" name="Picture 3">
            <a:extLst>
              <a:ext uri="{FF2B5EF4-FFF2-40B4-BE49-F238E27FC236}">
                <a16:creationId xmlns:a16="http://schemas.microsoft.com/office/drawing/2014/main" id="{B6DBC01C-D5C3-4063-BE57-4090BCBDE343}"/>
              </a:ext>
            </a:extLst>
          </p:cNvPr>
          <p:cNvPicPr>
            <a:picLocks noChangeAspect="1"/>
          </p:cNvPicPr>
          <p:nvPr/>
        </p:nvPicPr>
        <p:blipFill>
          <a:blip r:embed="rId2"/>
          <a:stretch>
            <a:fillRect/>
          </a:stretch>
        </p:blipFill>
        <p:spPr>
          <a:xfrm>
            <a:off x="6904940" y="0"/>
            <a:ext cx="4858419" cy="6858000"/>
          </a:xfrm>
          <a:prstGeom prst="rect">
            <a:avLst/>
          </a:prstGeom>
        </p:spPr>
      </p:pic>
      <p:cxnSp>
        <p:nvCxnSpPr>
          <p:cNvPr id="5" name="Straight Arrow Connector 4">
            <a:extLst>
              <a:ext uri="{FF2B5EF4-FFF2-40B4-BE49-F238E27FC236}">
                <a16:creationId xmlns:a16="http://schemas.microsoft.com/office/drawing/2014/main" id="{1800E8BA-A23D-4DA0-BAA4-734E6618A1F2}"/>
              </a:ext>
            </a:extLst>
          </p:cNvPr>
          <p:cNvCxnSpPr>
            <a:cxnSpLocks/>
          </p:cNvCxnSpPr>
          <p:nvPr/>
        </p:nvCxnSpPr>
        <p:spPr>
          <a:xfrm>
            <a:off x="5780015" y="2446509"/>
            <a:ext cx="2927757" cy="11213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6" name="Straight Arrow Connector 5">
            <a:extLst>
              <a:ext uri="{FF2B5EF4-FFF2-40B4-BE49-F238E27FC236}">
                <a16:creationId xmlns:a16="http://schemas.microsoft.com/office/drawing/2014/main" id="{D9204AE3-9DB2-4B1A-8409-AF89B6B297C3}"/>
              </a:ext>
            </a:extLst>
          </p:cNvPr>
          <p:cNvCxnSpPr>
            <a:cxnSpLocks/>
          </p:cNvCxnSpPr>
          <p:nvPr/>
        </p:nvCxnSpPr>
        <p:spPr>
          <a:xfrm flipV="1">
            <a:off x="6334490" y="2558642"/>
            <a:ext cx="3782633" cy="122291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615963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FFBF60E-74AC-4682-8305-7E2609AA7D43}"/>
              </a:ext>
            </a:extLst>
          </p:cNvPr>
          <p:cNvSpPr>
            <a:spLocks noGrp="1"/>
          </p:cNvSpPr>
          <p:nvPr>
            <p:ph idx="1"/>
          </p:nvPr>
        </p:nvSpPr>
        <p:spPr>
          <a:xfrm>
            <a:off x="171304" y="1070537"/>
            <a:ext cx="5021482" cy="5897796"/>
          </a:xfrm>
        </p:spPr>
        <p:txBody>
          <a:bodyPr>
            <a:normAutofit/>
          </a:bodyPr>
          <a:lstStyle/>
          <a:p>
            <a:pPr marL="0" indent="0">
              <a:buNone/>
            </a:pPr>
            <a:r>
              <a:rPr lang="en-US" sz="1900" b="1" dirty="0"/>
              <a:t>What brought about the abrupt change from </a:t>
            </a:r>
            <a:r>
              <a:rPr lang="en-US" sz="1900" b="1" dirty="0" err="1"/>
              <a:t>Laramide</a:t>
            </a:r>
            <a:r>
              <a:rPr lang="en-US" sz="1900" b="1" dirty="0"/>
              <a:t> compression to extension accompanied by a flare-up of magmatic activity?</a:t>
            </a:r>
            <a:endParaRPr lang="en-US" sz="1900" dirty="0"/>
          </a:p>
          <a:p>
            <a:r>
              <a:rPr lang="en-US" sz="1900" dirty="0"/>
              <a:t>Combined slowdown of Farallon-NA convergence with simultaneous slowdown of the NA plate over the hotspot</a:t>
            </a:r>
          </a:p>
          <a:p>
            <a:r>
              <a:rPr lang="en-US" sz="1900" dirty="0"/>
              <a:t>Possibly with slower convergence and lower compressive stress magmas can rise more easily through the crust </a:t>
            </a:r>
          </a:p>
          <a:p>
            <a:r>
              <a:rPr lang="en-US" sz="1900" dirty="0"/>
              <a:t>Subducting Farallon plate grew younger &amp; (Molnar &amp; Gray, 1979) found that a plate younger than 50-30Ma may be too buoyant to subduct easily </a:t>
            </a:r>
            <a:endParaRPr lang="en-US" dirty="0"/>
          </a:p>
        </p:txBody>
      </p:sp>
      <p:sp>
        <p:nvSpPr>
          <p:cNvPr id="5" name="Title 1">
            <a:extLst>
              <a:ext uri="{FF2B5EF4-FFF2-40B4-BE49-F238E27FC236}">
                <a16:creationId xmlns:a16="http://schemas.microsoft.com/office/drawing/2014/main" id="{A343B8F2-71C8-4FD5-9FC5-80E7BD86B3D5}"/>
              </a:ext>
            </a:extLst>
          </p:cNvPr>
          <p:cNvSpPr>
            <a:spLocks noGrp="1"/>
          </p:cNvSpPr>
          <p:nvPr>
            <p:ph type="title"/>
          </p:nvPr>
        </p:nvSpPr>
        <p:spPr>
          <a:xfrm>
            <a:off x="171303" y="134224"/>
            <a:ext cx="4207750" cy="793700"/>
          </a:xfrm>
          <a:ln>
            <a:solidFill>
              <a:srgbClr val="00B0F0"/>
            </a:solidFill>
          </a:ln>
        </p:spPr>
        <p:txBody>
          <a:bodyPr>
            <a:normAutofit/>
          </a:bodyPr>
          <a:lstStyle/>
          <a:p>
            <a:r>
              <a:rPr lang="en-US" dirty="0"/>
              <a:t>Interpretation 11</a:t>
            </a:r>
          </a:p>
        </p:txBody>
      </p:sp>
      <p:pic>
        <p:nvPicPr>
          <p:cNvPr id="6" name="Picture 5">
            <a:extLst>
              <a:ext uri="{FF2B5EF4-FFF2-40B4-BE49-F238E27FC236}">
                <a16:creationId xmlns:a16="http://schemas.microsoft.com/office/drawing/2014/main" id="{4E1B3D3C-A97C-4F6C-80C8-954BED9D2311}"/>
              </a:ext>
            </a:extLst>
          </p:cNvPr>
          <p:cNvPicPr>
            <a:picLocks noChangeAspect="1"/>
          </p:cNvPicPr>
          <p:nvPr/>
        </p:nvPicPr>
        <p:blipFill>
          <a:blip r:embed="rId2"/>
          <a:stretch>
            <a:fillRect/>
          </a:stretch>
        </p:blipFill>
        <p:spPr>
          <a:xfrm>
            <a:off x="5042822" y="0"/>
            <a:ext cx="7149178" cy="6858000"/>
          </a:xfrm>
          <a:prstGeom prst="rect">
            <a:avLst/>
          </a:prstGeom>
        </p:spPr>
      </p:pic>
    </p:spTree>
    <p:extLst>
      <p:ext uri="{BB962C8B-B14F-4D97-AF65-F5344CB8AC3E}">
        <p14:creationId xmlns:p14="http://schemas.microsoft.com/office/powerpoint/2010/main" val="951020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AE094-C564-4BE4-94E3-8473CA83834B}"/>
              </a:ext>
            </a:extLst>
          </p:cNvPr>
          <p:cNvSpPr>
            <a:spLocks noGrp="1"/>
          </p:cNvSpPr>
          <p:nvPr>
            <p:ph type="title"/>
          </p:nvPr>
        </p:nvSpPr>
        <p:spPr>
          <a:xfrm>
            <a:off x="162738" y="158293"/>
            <a:ext cx="5105547" cy="1099171"/>
          </a:xfrm>
        </p:spPr>
        <p:txBody>
          <a:bodyPr>
            <a:normAutofit/>
          </a:bodyPr>
          <a:lstStyle/>
          <a:p>
            <a:r>
              <a:rPr lang="en-US" dirty="0"/>
              <a:t>Findings</a:t>
            </a:r>
          </a:p>
        </p:txBody>
      </p:sp>
      <p:sp>
        <p:nvSpPr>
          <p:cNvPr id="8" name="Content Placeholder 2">
            <a:extLst>
              <a:ext uri="{FF2B5EF4-FFF2-40B4-BE49-F238E27FC236}">
                <a16:creationId xmlns:a16="http://schemas.microsoft.com/office/drawing/2014/main" id="{84F02A0F-75B0-42F1-A71F-64E03E1C3896}"/>
              </a:ext>
            </a:extLst>
          </p:cNvPr>
          <p:cNvSpPr>
            <a:spLocks noGrp="1"/>
          </p:cNvSpPr>
          <p:nvPr>
            <p:ph idx="1"/>
          </p:nvPr>
        </p:nvSpPr>
        <p:spPr>
          <a:xfrm>
            <a:off x="221637" y="1523542"/>
            <a:ext cx="6363721" cy="5897796"/>
          </a:xfrm>
        </p:spPr>
        <p:txBody>
          <a:bodyPr>
            <a:normAutofit/>
          </a:bodyPr>
          <a:lstStyle/>
          <a:p>
            <a:pPr marL="0" indent="0">
              <a:buNone/>
            </a:pPr>
            <a:r>
              <a:rPr lang="en-US" sz="1900" b="1" dirty="0"/>
              <a:t>Flat Slab Subduction</a:t>
            </a:r>
            <a:endParaRPr lang="en-US" sz="1900" dirty="0"/>
          </a:p>
          <a:p>
            <a:r>
              <a:rPr lang="en-US" sz="1900" dirty="0"/>
              <a:t>Decreasing age of the Farallon Plate changed state from negative to positive buoyancy which slowed plate convergence and ended </a:t>
            </a:r>
            <a:r>
              <a:rPr lang="en-US" sz="1900" dirty="0" err="1"/>
              <a:t>Laramide</a:t>
            </a:r>
            <a:r>
              <a:rPr lang="en-US" sz="1900" dirty="0"/>
              <a:t> compression</a:t>
            </a:r>
          </a:p>
          <a:p>
            <a:pPr marL="0" indent="0">
              <a:buNone/>
            </a:pPr>
            <a:r>
              <a:rPr lang="en-US" b="1" dirty="0"/>
              <a:t>Back Arc Magmatism </a:t>
            </a:r>
          </a:p>
          <a:p>
            <a:r>
              <a:rPr lang="en-US" dirty="0"/>
              <a:t>Stagnant flat slab </a:t>
            </a:r>
          </a:p>
          <a:p>
            <a:r>
              <a:rPr lang="en-US" dirty="0"/>
              <a:t>“</a:t>
            </a:r>
            <a:r>
              <a:rPr lang="en-US" dirty="0" err="1"/>
              <a:t>Transtion</a:t>
            </a:r>
            <a:r>
              <a:rPr lang="en-US" dirty="0"/>
              <a:t> to a back-arc environment is enigmatic”</a:t>
            </a:r>
          </a:p>
          <a:p>
            <a:pPr marL="0" indent="0">
              <a:buNone/>
            </a:pPr>
            <a:r>
              <a:rPr lang="en-US" b="1" dirty="0"/>
              <a:t>Narrow Arc Transition “Western Andesites”</a:t>
            </a:r>
          </a:p>
          <a:p>
            <a:r>
              <a:rPr lang="en-US" dirty="0"/>
              <a:t>Flat slab stagnated and a new steeply dipping slab formed </a:t>
            </a:r>
          </a:p>
          <a:p>
            <a:r>
              <a:rPr lang="en-US" dirty="0"/>
              <a:t>“Reason for this change is obscure”</a:t>
            </a:r>
          </a:p>
          <a:p>
            <a:pPr marL="0" indent="0">
              <a:buNone/>
            </a:pPr>
            <a:endParaRPr lang="en-US" b="1" dirty="0"/>
          </a:p>
          <a:p>
            <a:pPr marL="0" indent="0">
              <a:buNone/>
            </a:pPr>
            <a:endParaRPr lang="en-US" dirty="0"/>
          </a:p>
        </p:txBody>
      </p:sp>
      <p:sp>
        <p:nvSpPr>
          <p:cNvPr id="9" name="Content Placeholder 2">
            <a:extLst>
              <a:ext uri="{FF2B5EF4-FFF2-40B4-BE49-F238E27FC236}">
                <a16:creationId xmlns:a16="http://schemas.microsoft.com/office/drawing/2014/main" id="{9AF8FA38-4838-49AB-B4A7-A2E0DA6DB47A}"/>
              </a:ext>
            </a:extLst>
          </p:cNvPr>
          <p:cNvSpPr txBox="1">
            <a:spLocks/>
          </p:cNvSpPr>
          <p:nvPr/>
        </p:nvSpPr>
        <p:spPr>
          <a:xfrm>
            <a:off x="1452993" y="6456834"/>
            <a:ext cx="5132365" cy="40116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2000" b="1" i="1" dirty="0"/>
              <a:t>No mention of slab rollback or slab window</a:t>
            </a:r>
            <a:endParaRPr lang="en-US" sz="2400" b="1" i="1" dirty="0"/>
          </a:p>
        </p:txBody>
      </p:sp>
      <p:pic>
        <p:nvPicPr>
          <p:cNvPr id="10" name="Picture 9">
            <a:extLst>
              <a:ext uri="{FF2B5EF4-FFF2-40B4-BE49-F238E27FC236}">
                <a16:creationId xmlns:a16="http://schemas.microsoft.com/office/drawing/2014/main" id="{18ECEEF7-6CC9-43E0-9A91-943F78C6B9C0}"/>
              </a:ext>
            </a:extLst>
          </p:cNvPr>
          <p:cNvPicPr>
            <a:picLocks noChangeAspect="1"/>
          </p:cNvPicPr>
          <p:nvPr/>
        </p:nvPicPr>
        <p:blipFill>
          <a:blip r:embed="rId2"/>
          <a:stretch>
            <a:fillRect/>
          </a:stretch>
        </p:blipFill>
        <p:spPr>
          <a:xfrm>
            <a:off x="7333581" y="0"/>
            <a:ext cx="4858419" cy="6858000"/>
          </a:xfrm>
          <a:prstGeom prst="rect">
            <a:avLst/>
          </a:prstGeom>
        </p:spPr>
      </p:pic>
    </p:spTree>
    <p:extLst>
      <p:ext uri="{BB962C8B-B14F-4D97-AF65-F5344CB8AC3E}">
        <p14:creationId xmlns:p14="http://schemas.microsoft.com/office/powerpoint/2010/main" val="272167462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3960</TotalTime>
  <Words>511</Words>
  <Application>Microsoft Office PowerPoint</Application>
  <PresentationFormat>Widescreen</PresentationFormat>
  <Paragraphs>62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Schoolbook</vt:lpstr>
      <vt:lpstr>Gill Sans MT</vt:lpstr>
      <vt:lpstr>Parcel</vt:lpstr>
      <vt:lpstr>Correlation of plate motions with continental tectonics: Laramide to basin-Range</vt:lpstr>
      <vt:lpstr>Purpose</vt:lpstr>
      <vt:lpstr>Background </vt:lpstr>
      <vt:lpstr>PowerPoint Presentation</vt:lpstr>
      <vt:lpstr>Assumptions</vt:lpstr>
      <vt:lpstr>PowerPoint Presentation</vt:lpstr>
      <vt:lpstr>Interpretation 1</vt:lpstr>
      <vt:lpstr>Interpretation 11</vt:lpstr>
      <vt:lpstr>Findings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 and barometric constraints on the intrusive and unroofing history of the black mountains: Implications for timing, initial dip, and kinematics of detachment faulting in the death valley region, California</dc:title>
  <dc:creator>Neal Mankins</dc:creator>
  <cp:lastModifiedBy>Neal Mankins</cp:lastModifiedBy>
  <cp:revision>183</cp:revision>
  <dcterms:created xsi:type="dcterms:W3CDTF">2020-02-09T00:28:02Z</dcterms:created>
  <dcterms:modified xsi:type="dcterms:W3CDTF">2020-03-25T16:44:23Z</dcterms:modified>
</cp:coreProperties>
</file>